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Roboto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5.xml"/><Relationship Id="rId22" Type="http://schemas.openxmlformats.org/officeDocument/2006/relationships/font" Target="fonts/RobotoMedium-bold.fntdata"/><Relationship Id="rId10" Type="http://schemas.openxmlformats.org/officeDocument/2006/relationships/slide" Target="slides/slide4.xml"/><Relationship Id="rId21" Type="http://schemas.openxmlformats.org/officeDocument/2006/relationships/font" Target="fonts/RobotoMedium-regular.fntdata"/><Relationship Id="rId13" Type="http://schemas.openxmlformats.org/officeDocument/2006/relationships/slide" Target="slides/slide7.xml"/><Relationship Id="rId24" Type="http://schemas.openxmlformats.org/officeDocument/2006/relationships/font" Target="fonts/RobotoMedium-boldItalic.fntdata"/><Relationship Id="rId12" Type="http://schemas.openxmlformats.org/officeDocument/2006/relationships/slide" Target="slides/slide6.xml"/><Relationship Id="rId23" Type="http://schemas.openxmlformats.org/officeDocument/2006/relationships/font" Target="fonts/RobotoMedium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Roboto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Roboto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oboto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43c0ac98ff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43c0ac98ff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43c0ac98ff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43c0ac98ff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43c0ac98ff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43c0ac98ff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43c0ac98f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43c0ac98f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43c0ac98ff_0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43c0ac98ff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43c0ac98ff_0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43c0ac98ff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43c0ac98ff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43c0ac98ff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7257c8c67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7257c8c67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805f0fb4b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805f0fb4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Vendors boost turnout, content, and credibility. The Chamber often adds you to their calendar/newsletter and may share socially. Ask catering to arrive </a:t>
            </a:r>
            <a:r>
              <a:rPr b="1" lang="en">
                <a:solidFill>
                  <a:schemeClr val="dk1"/>
                </a:solidFill>
              </a:rPr>
              <a:t>45–60 min early</a:t>
            </a:r>
            <a:r>
              <a:rPr lang="en">
                <a:solidFill>
                  <a:schemeClr val="dk1"/>
                </a:solidFill>
              </a:rPr>
              <a:t> for setup. For photography, share a quick </a:t>
            </a:r>
            <a:r>
              <a:rPr b="1" lang="en">
                <a:solidFill>
                  <a:schemeClr val="dk1"/>
                </a:solidFill>
              </a:rPr>
              <a:t>shot list</a:t>
            </a:r>
            <a:r>
              <a:rPr lang="en">
                <a:solidFill>
                  <a:schemeClr val="dk1"/>
                </a:solidFill>
              </a:rPr>
              <a:t> (storefront, team, ribbon, crowd, demos, partners) and request </a:t>
            </a:r>
            <a:r>
              <a:rPr b="1" lang="en">
                <a:solidFill>
                  <a:schemeClr val="dk1"/>
                </a:solidFill>
              </a:rPr>
              <a:t>same-day 5–10 selects</a:t>
            </a:r>
            <a:r>
              <a:rPr lang="en">
                <a:solidFill>
                  <a:schemeClr val="dk1"/>
                </a:solidFill>
              </a:rPr>
              <a:t> with a full gallery within </a:t>
            </a:r>
            <a:r>
              <a:rPr b="1" lang="en">
                <a:solidFill>
                  <a:schemeClr val="dk1"/>
                </a:solidFill>
              </a:rPr>
              <a:t>72 hrs</a:t>
            </a:r>
            <a:r>
              <a:rPr lang="en">
                <a:solidFill>
                  <a:schemeClr val="dk1"/>
                </a:solidFill>
              </a:rPr>
              <a:t> (basic social/web usage is fine). Use </a:t>
            </a:r>
            <a:r>
              <a:rPr b="1" lang="en">
                <a:solidFill>
                  <a:schemeClr val="dk1"/>
                </a:solidFill>
              </a:rPr>
              <a:t>Indy</a:t>
            </a:r>
            <a:r>
              <a:rPr lang="en">
                <a:solidFill>
                  <a:schemeClr val="dk1"/>
                </a:solidFill>
              </a:rPr>
              <a:t> and </a:t>
            </a:r>
            <a:r>
              <a:rPr b="1" lang="en">
                <a:solidFill>
                  <a:schemeClr val="dk1"/>
                </a:solidFill>
              </a:rPr>
              <a:t>South ATL</a:t>
            </a:r>
            <a:r>
              <a:rPr lang="en">
                <a:solidFill>
                  <a:schemeClr val="dk1"/>
                </a:solidFill>
              </a:rPr>
              <a:t> as quality examples to emulate.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805f0fb4b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805f0fb4b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Vendors boost turnout, content, and credibility. The Chamber often adds you to their calendar/newsletter and may share socially. Ask catering to arrive </a:t>
            </a:r>
            <a:r>
              <a:rPr b="1" lang="en">
                <a:solidFill>
                  <a:schemeClr val="dk1"/>
                </a:solidFill>
              </a:rPr>
              <a:t>45–60 min early</a:t>
            </a:r>
            <a:r>
              <a:rPr lang="en">
                <a:solidFill>
                  <a:schemeClr val="dk1"/>
                </a:solidFill>
              </a:rPr>
              <a:t> for setup. For photography, share a quick </a:t>
            </a:r>
            <a:r>
              <a:rPr b="1" lang="en">
                <a:solidFill>
                  <a:schemeClr val="dk1"/>
                </a:solidFill>
              </a:rPr>
              <a:t>shot list</a:t>
            </a:r>
            <a:r>
              <a:rPr lang="en">
                <a:solidFill>
                  <a:schemeClr val="dk1"/>
                </a:solidFill>
              </a:rPr>
              <a:t> (storefront, team, ribbon, crowd, demos, partners) and request </a:t>
            </a:r>
            <a:r>
              <a:rPr b="1" lang="en">
                <a:solidFill>
                  <a:schemeClr val="dk1"/>
                </a:solidFill>
              </a:rPr>
              <a:t>same-day 5–10 selects</a:t>
            </a:r>
            <a:r>
              <a:rPr lang="en">
                <a:solidFill>
                  <a:schemeClr val="dk1"/>
                </a:solidFill>
              </a:rPr>
              <a:t> with a full gallery within </a:t>
            </a:r>
            <a:r>
              <a:rPr b="1" lang="en">
                <a:solidFill>
                  <a:schemeClr val="dk1"/>
                </a:solidFill>
              </a:rPr>
              <a:t>72 hrs</a:t>
            </a:r>
            <a:r>
              <a:rPr lang="en">
                <a:solidFill>
                  <a:schemeClr val="dk1"/>
                </a:solidFill>
              </a:rPr>
              <a:t> (basic social/web usage is fine). Use </a:t>
            </a:r>
            <a:r>
              <a:rPr b="1" lang="en">
                <a:solidFill>
                  <a:schemeClr val="dk1"/>
                </a:solidFill>
              </a:rPr>
              <a:t>Indy</a:t>
            </a:r>
            <a:r>
              <a:rPr lang="en">
                <a:solidFill>
                  <a:schemeClr val="dk1"/>
                </a:solidFill>
              </a:rPr>
              <a:t> and </a:t>
            </a:r>
            <a:r>
              <a:rPr b="1" lang="en">
                <a:solidFill>
                  <a:schemeClr val="dk1"/>
                </a:solidFill>
              </a:rPr>
              <a:t>South ATL</a:t>
            </a:r>
            <a:r>
              <a:rPr lang="en">
                <a:solidFill>
                  <a:schemeClr val="dk1"/>
                </a:solidFill>
              </a:rPr>
              <a:t> as quality examples to emulate.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Hannah@ThinkBright.com" TargetMode="External"/><Relationship Id="rId4" Type="http://schemas.openxmlformats.org/officeDocument/2006/relationships/hyperlink" Target="https://hub.generatorsupercenter.com/territory-expansion-strategy/" TargetMode="External"/><Relationship Id="rId5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hub.generatorsupercenter.com/territory-expansion-strategy/" TargetMode="External"/><Relationship Id="rId4" Type="http://schemas.openxmlformats.org/officeDocument/2006/relationships/hyperlink" Target="https://hub.generatorsupercenter.com/pay-per-click-ppc-expectations-guide/" TargetMode="External"/><Relationship Id="rId10" Type="http://schemas.openxmlformats.org/officeDocument/2006/relationships/image" Target="../media/image7.png"/><Relationship Id="rId9" Type="http://schemas.openxmlformats.org/officeDocument/2006/relationships/image" Target="../media/image2.png"/><Relationship Id="rId5" Type="http://schemas.openxmlformats.org/officeDocument/2006/relationships/hyperlink" Target="https://hub.generatorsupercenter.com/target-audience-guide/" TargetMode="External"/><Relationship Id="rId6" Type="http://schemas.openxmlformats.org/officeDocument/2006/relationships/hyperlink" Target="https://hub.generatorsupercenter.com/strategic-social-media-plan/" TargetMode="External"/><Relationship Id="rId7" Type="http://schemas.openxmlformats.org/officeDocument/2006/relationships/hyperlink" Target="https://hub.generatorsupercenter.com/web-traffic-expectations/" TargetMode="External"/><Relationship Id="rId8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image" Target="../media/image19.png"/><Relationship Id="rId11" Type="http://schemas.openxmlformats.org/officeDocument/2006/relationships/image" Target="../media/image6.png"/><Relationship Id="rId10" Type="http://schemas.openxmlformats.org/officeDocument/2006/relationships/image" Target="../media/image11.png"/><Relationship Id="rId13" Type="http://schemas.openxmlformats.org/officeDocument/2006/relationships/image" Target="../media/image33.jpg"/><Relationship Id="rId1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generatorsupercenterofsouthatl.com/grand-opening" TargetMode="External"/><Relationship Id="rId4" Type="http://schemas.openxmlformats.org/officeDocument/2006/relationships/image" Target="../media/image22.png"/><Relationship Id="rId9" Type="http://schemas.openxmlformats.org/officeDocument/2006/relationships/image" Target="../media/image1.jpg"/><Relationship Id="rId15" Type="http://schemas.openxmlformats.org/officeDocument/2006/relationships/image" Target="../media/image4.jpg"/><Relationship Id="rId14" Type="http://schemas.openxmlformats.org/officeDocument/2006/relationships/image" Target="../media/image8.jpg"/><Relationship Id="rId17" Type="http://schemas.openxmlformats.org/officeDocument/2006/relationships/image" Target="../media/image3.png"/><Relationship Id="rId16" Type="http://schemas.openxmlformats.org/officeDocument/2006/relationships/image" Target="../media/image9.png"/><Relationship Id="rId5" Type="http://schemas.openxmlformats.org/officeDocument/2006/relationships/image" Target="../media/image17.png"/><Relationship Id="rId19" Type="http://schemas.openxmlformats.org/officeDocument/2006/relationships/image" Target="../media/image14.png"/><Relationship Id="rId6" Type="http://schemas.openxmlformats.org/officeDocument/2006/relationships/image" Target="../media/image25.png"/><Relationship Id="rId18" Type="http://schemas.openxmlformats.org/officeDocument/2006/relationships/image" Target="../media/image10.png"/><Relationship Id="rId7" Type="http://schemas.openxmlformats.org/officeDocument/2006/relationships/image" Target="../media/image15.png"/><Relationship Id="rId8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jpg"/><Relationship Id="rId10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18.jpg"/><Relationship Id="rId5" Type="http://schemas.openxmlformats.org/officeDocument/2006/relationships/image" Target="../media/image25.png"/><Relationship Id="rId6" Type="http://schemas.openxmlformats.org/officeDocument/2006/relationships/image" Target="../media/image15.png"/><Relationship Id="rId7" Type="http://schemas.openxmlformats.org/officeDocument/2006/relationships/image" Target="../media/image23.png"/><Relationship Id="rId8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0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32.png"/><Relationship Id="rId5" Type="http://schemas.openxmlformats.org/officeDocument/2006/relationships/image" Target="../media/image31.png"/><Relationship Id="rId6" Type="http://schemas.openxmlformats.org/officeDocument/2006/relationships/image" Target="../media/image26.png"/><Relationship Id="rId7" Type="http://schemas.openxmlformats.org/officeDocument/2006/relationships/image" Target="../media/image29.png"/><Relationship Id="rId8" Type="http://schemas.openxmlformats.org/officeDocument/2006/relationships/image" Target="../media/image3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5.png"/><Relationship Id="rId6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Relationship Id="rId4" Type="http://schemas.openxmlformats.org/officeDocument/2006/relationships/image" Target="../media/image2.png"/><Relationship Id="rId5" Type="http://schemas.openxmlformats.org/officeDocument/2006/relationships/hyperlink" Target="https://hub.generatorsupercenter.com/grand-opening-strategy/" TargetMode="External"/><Relationship Id="rId6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2F26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/>
          <p:nvPr/>
        </p:nvSpPr>
        <p:spPr>
          <a:xfrm>
            <a:off x="0" y="3272750"/>
            <a:ext cx="9144000" cy="187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5"/>
          <p:cNvSpPr txBox="1"/>
          <p:nvPr>
            <p:ph idx="1" type="subTitle"/>
          </p:nvPr>
        </p:nvSpPr>
        <p:spPr>
          <a:xfrm>
            <a:off x="1428750" y="1988146"/>
            <a:ext cx="6286500" cy="12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4720">
                <a:solidFill>
                  <a:schemeClr val="lt1"/>
                </a:solidFill>
              </a:rPr>
              <a:t>Grand Opening</a:t>
            </a:r>
            <a:endParaRPr b="1" sz="472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3220">
                <a:solidFill>
                  <a:schemeClr val="lt1"/>
                </a:solidFill>
              </a:rPr>
              <a:t>Strategy and Examples</a:t>
            </a:r>
            <a:endParaRPr sz="3220">
              <a:solidFill>
                <a:schemeClr val="lt1"/>
              </a:solidFill>
            </a:endParaRPr>
          </a:p>
        </p:txBody>
      </p:sp>
      <p:pic>
        <p:nvPicPr>
          <p:cNvPr id="101" name="Google Shape;101;p25"/>
          <p:cNvPicPr preferRelativeResize="0"/>
          <p:nvPr/>
        </p:nvPicPr>
        <p:blipFill rotWithShape="1">
          <a:blip r:embed="rId3">
            <a:alphaModFix/>
          </a:blip>
          <a:srcRect b="32005" l="0" r="0" t="0"/>
          <a:stretch/>
        </p:blipFill>
        <p:spPr>
          <a:xfrm>
            <a:off x="3603496" y="3989150"/>
            <a:ext cx="1909399" cy="43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Questions?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2" name="Google Shape;252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If you have any questions or concerns please contact </a:t>
            </a:r>
            <a:r>
              <a:rPr lang="en" u="sng">
                <a:solidFill>
                  <a:srgbClr val="56AAEE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Hannah@ThinkBright.com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for additional clarification.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Or ask the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chatbot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about specific strategies and implementation of the Grand Opening on the HUB:</a:t>
            </a:r>
            <a:r>
              <a:rPr lang="en">
                <a:solidFill>
                  <a:srgbClr val="56AAE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u="sng">
                <a:solidFill>
                  <a:srgbClr val="56AAEE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Territory Expansion Strategy and Chat Bot</a:t>
            </a:r>
            <a:endParaRPr b="1">
              <a:solidFill>
                <a:srgbClr val="56AAEE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" name="Google Shape;253;p34"/>
          <p:cNvSpPr/>
          <p:nvPr/>
        </p:nvSpPr>
        <p:spPr>
          <a:xfrm>
            <a:off x="0" y="4931500"/>
            <a:ext cx="9144000" cy="212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4" name="Google Shape;254;p34"/>
          <p:cNvPicPr preferRelativeResize="0"/>
          <p:nvPr/>
        </p:nvPicPr>
        <p:blipFill rotWithShape="1">
          <a:blip r:embed="rId5">
            <a:alphaModFix/>
          </a:blip>
          <a:srcRect b="0" l="0" r="80904" t="0"/>
          <a:stretch/>
        </p:blipFill>
        <p:spPr>
          <a:xfrm>
            <a:off x="8242450" y="3991300"/>
            <a:ext cx="43745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/>
          <p:nvPr>
            <p:ph type="title"/>
          </p:nvPr>
        </p:nvSpPr>
        <p:spPr>
          <a:xfrm>
            <a:off x="311700" y="445025"/>
            <a:ext cx="426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Marketing Strategy Resources</a:t>
            </a:r>
            <a:endParaRPr b="1" sz="192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26"/>
          <p:cNvSpPr txBox="1"/>
          <p:nvPr>
            <p:ph idx="1" type="body"/>
          </p:nvPr>
        </p:nvSpPr>
        <p:spPr>
          <a:xfrm>
            <a:off x="311700" y="1017725"/>
            <a:ext cx="4260300" cy="38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Documents </a:t>
            </a:r>
            <a:br>
              <a:rPr b="1" lang="en" sz="1200"/>
            </a:br>
            <a:r>
              <a:rPr lang="en" sz="800"/>
              <a:t>Click to Read More</a:t>
            </a:r>
            <a:endParaRPr sz="800"/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777A7D"/>
              </a:buClr>
              <a:buSzPts val="1200"/>
              <a:buChar char="○"/>
            </a:pPr>
            <a:r>
              <a:rPr b="1" lang="en" sz="1200" u="sng">
                <a:solidFill>
                  <a:srgbClr val="EE2F2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Territory Expansion Strategy and Chat Bot</a:t>
            </a:r>
            <a:endParaRPr b="1" sz="1200">
              <a:solidFill>
                <a:srgbClr val="EE2F26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77A7D"/>
              </a:buClr>
              <a:buSzPts val="1200"/>
              <a:buChar char="○"/>
            </a:pPr>
            <a:r>
              <a:rPr lang="en" sz="1200" u="sng">
                <a:solidFill>
                  <a:srgbClr val="EE2F26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PPC Expectations and Strategy</a:t>
            </a:r>
            <a:endParaRPr sz="1200">
              <a:solidFill>
                <a:srgbClr val="EE2F26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77A7D"/>
              </a:buClr>
              <a:buSzPts val="1200"/>
              <a:buChar char="○"/>
            </a:pPr>
            <a:r>
              <a:rPr lang="en" sz="1200" u="sng">
                <a:solidFill>
                  <a:srgbClr val="EE2F26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Target Audience Guide</a:t>
            </a:r>
            <a:endParaRPr sz="1200">
              <a:solidFill>
                <a:srgbClr val="EE2F26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77A7D"/>
              </a:buClr>
              <a:buSzPts val="1200"/>
              <a:buChar char="○"/>
            </a:pPr>
            <a:r>
              <a:rPr lang="en" sz="1200" u="sng">
                <a:solidFill>
                  <a:srgbClr val="EE2F26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Social Media Strategy</a:t>
            </a:r>
            <a:endParaRPr sz="1200">
              <a:solidFill>
                <a:srgbClr val="EE2F26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77A7D"/>
              </a:buClr>
              <a:buSzPts val="1200"/>
              <a:buChar char="○"/>
            </a:pPr>
            <a:r>
              <a:rPr lang="en" sz="1200" u="sng">
                <a:solidFill>
                  <a:srgbClr val="EE2F26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 Traffic Expectations, Strategy, and Promos</a:t>
            </a:r>
            <a:endParaRPr b="1" sz="1000">
              <a:solidFill>
                <a:srgbClr val="777A7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26"/>
          <p:cNvSpPr/>
          <p:nvPr/>
        </p:nvSpPr>
        <p:spPr>
          <a:xfrm>
            <a:off x="4585700" y="-25"/>
            <a:ext cx="45582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63852" y="1334315"/>
            <a:ext cx="4190933" cy="2357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6"/>
          <p:cNvPicPr preferRelativeResize="0"/>
          <p:nvPr/>
        </p:nvPicPr>
        <p:blipFill rotWithShape="1">
          <a:blip r:embed="rId9">
            <a:alphaModFix/>
          </a:blip>
          <a:srcRect b="0" l="12076" r="12068" t="0"/>
          <a:stretch/>
        </p:blipFill>
        <p:spPr>
          <a:xfrm>
            <a:off x="5398613" y="1433075"/>
            <a:ext cx="3121402" cy="203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6"/>
          <p:cNvPicPr preferRelativeResize="0"/>
          <p:nvPr/>
        </p:nvPicPr>
        <p:blipFill rotWithShape="1">
          <a:blip r:embed="rId10">
            <a:alphaModFix/>
          </a:blip>
          <a:srcRect b="14453" l="0" r="0" t="272"/>
          <a:stretch/>
        </p:blipFill>
        <p:spPr>
          <a:xfrm>
            <a:off x="7968175" y="1527475"/>
            <a:ext cx="1086600" cy="1795500"/>
          </a:xfrm>
          <a:prstGeom prst="roundRect">
            <a:avLst>
              <a:gd fmla="val 8041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/>
          <p:nvPr/>
        </p:nvSpPr>
        <p:spPr>
          <a:xfrm>
            <a:off x="4585700" y="-25"/>
            <a:ext cx="45582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7"/>
          <p:cNvSpPr txBox="1"/>
          <p:nvPr>
            <p:ph type="title"/>
          </p:nvPr>
        </p:nvSpPr>
        <p:spPr>
          <a:xfrm>
            <a:off x="311700" y="445025"/>
            <a:ext cx="419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1920">
                <a:latin typeface="Roboto"/>
                <a:ea typeface="Roboto"/>
                <a:cs typeface="Roboto"/>
                <a:sym typeface="Roboto"/>
              </a:rPr>
              <a:t>Grand Opening Digital Deliverables</a:t>
            </a:r>
            <a:endParaRPr b="1" sz="192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p27"/>
          <p:cNvSpPr txBox="1"/>
          <p:nvPr>
            <p:ph idx="1" type="body"/>
          </p:nvPr>
        </p:nvSpPr>
        <p:spPr>
          <a:xfrm>
            <a:off x="311700" y="1017725"/>
            <a:ext cx="3681900" cy="38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Pre-Event Deliverables ($150)</a:t>
            </a:r>
            <a:endParaRPr b="1" sz="1200">
              <a:solidFill>
                <a:srgbClr val="777A7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777A7D"/>
              </a:buClr>
              <a:buSzPts val="1200"/>
              <a:buChar char="○"/>
            </a:pPr>
            <a:r>
              <a:rPr b="1"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Facebook Event:</a:t>
            </a:r>
            <a:r>
              <a:rPr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 Date and time with a link to RSVP</a:t>
            </a:r>
            <a:endParaRPr sz="1200">
              <a:solidFill>
                <a:srgbClr val="777A7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77A7D"/>
              </a:buClr>
              <a:buSzPts val="1200"/>
              <a:buChar char="○"/>
            </a:pPr>
            <a:r>
              <a:rPr b="1"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Stories:</a:t>
            </a:r>
            <a:r>
              <a:rPr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 Rotating creative promoting the Grand Opening Date</a:t>
            </a:r>
            <a:endParaRPr sz="1200">
              <a:solidFill>
                <a:srgbClr val="777A7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77A7D"/>
              </a:buClr>
              <a:buSzPts val="1200"/>
              <a:buFont typeface="Roboto"/>
              <a:buChar char="○"/>
            </a:pPr>
            <a:r>
              <a:rPr b="1"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Text &amp; </a:t>
            </a:r>
            <a:r>
              <a:rPr b="1"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Display Ads:</a:t>
            </a:r>
            <a:r>
              <a:rPr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 Ads for your Grand Opening to showcase services offered.</a:t>
            </a:r>
            <a:endParaRPr sz="1200">
              <a:solidFill>
                <a:srgbClr val="777A7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77A7D"/>
              </a:buClr>
              <a:buSzPts val="1200"/>
              <a:buChar char="○"/>
            </a:pPr>
            <a:r>
              <a:rPr b="1"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Landing Page (+$75): </a:t>
            </a: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generatorsupercenterofsouthatl.com/grand-opening</a:t>
            </a:r>
            <a:endParaRPr sz="1200">
              <a:solidFill>
                <a:srgbClr val="777A7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9" name="Google Shape;119;p27"/>
          <p:cNvGrpSpPr/>
          <p:nvPr/>
        </p:nvGrpSpPr>
        <p:grpSpPr>
          <a:xfrm>
            <a:off x="4848214" y="445023"/>
            <a:ext cx="4033149" cy="1956949"/>
            <a:chOff x="5000664" y="445023"/>
            <a:chExt cx="4033149" cy="1956949"/>
          </a:xfrm>
        </p:grpSpPr>
        <p:pic>
          <p:nvPicPr>
            <p:cNvPr id="120" name="Google Shape;120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554778" y="445023"/>
              <a:ext cx="3479035" cy="1956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27"/>
            <p:cNvPicPr preferRelativeResize="0"/>
            <p:nvPr/>
          </p:nvPicPr>
          <p:blipFill rotWithShape="1">
            <a:blip r:embed="rId5">
              <a:alphaModFix/>
            </a:blip>
            <a:srcRect b="0" l="12355" r="12348" t="0"/>
            <a:stretch/>
          </p:blipFill>
          <p:spPr>
            <a:xfrm>
              <a:off x="5984495" y="516485"/>
              <a:ext cx="2619550" cy="1716875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</p:pic>
        <p:grpSp>
          <p:nvGrpSpPr>
            <p:cNvPr id="122" name="Google Shape;122;p27"/>
            <p:cNvGrpSpPr/>
            <p:nvPr/>
          </p:nvGrpSpPr>
          <p:grpSpPr>
            <a:xfrm>
              <a:off x="5000664" y="1088982"/>
              <a:ext cx="889075" cy="1304197"/>
              <a:chOff x="4695864" y="1088982"/>
              <a:chExt cx="889075" cy="1304197"/>
            </a:xfrm>
          </p:grpSpPr>
          <p:pic>
            <p:nvPicPr>
              <p:cNvPr id="123" name="Google Shape;123;p27"/>
              <p:cNvPicPr preferRelativeResize="0"/>
              <p:nvPr/>
            </p:nvPicPr>
            <p:blipFill rotWithShape="1">
              <a:blip r:embed="rId6">
                <a:alphaModFix/>
              </a:blip>
              <a:srcRect b="0" l="33480" r="33480" t="0"/>
              <a:stretch/>
            </p:blipFill>
            <p:spPr>
              <a:xfrm>
                <a:off x="4695864" y="1088982"/>
                <a:ext cx="889075" cy="130419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4" name="Google Shape;124;p27" title="Grand Opening-Stories-South ATL (2).png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4789579" y="1116743"/>
                <a:ext cx="706200" cy="1255500"/>
              </a:xfrm>
              <a:prstGeom prst="roundRect">
                <a:avLst>
                  <a:gd fmla="val 10756" name="adj"/>
                </a:avLst>
              </a:prstGeom>
              <a:noFill/>
              <a:ln>
                <a:noFill/>
              </a:ln>
            </p:spPr>
          </p:pic>
        </p:grpSp>
      </p:grpSp>
      <p:grpSp>
        <p:nvGrpSpPr>
          <p:cNvPr id="125" name="Google Shape;125;p27"/>
          <p:cNvGrpSpPr/>
          <p:nvPr/>
        </p:nvGrpSpPr>
        <p:grpSpPr>
          <a:xfrm>
            <a:off x="4695853" y="2475073"/>
            <a:ext cx="1397618" cy="1433923"/>
            <a:chOff x="4753024" y="1596585"/>
            <a:chExt cx="1503300" cy="1581300"/>
          </a:xfrm>
        </p:grpSpPr>
        <p:sp>
          <p:nvSpPr>
            <p:cNvPr id="126" name="Google Shape;126;p27"/>
            <p:cNvSpPr/>
            <p:nvPr/>
          </p:nvSpPr>
          <p:spPr>
            <a:xfrm>
              <a:off x="4753024" y="1596585"/>
              <a:ext cx="1503300" cy="1581300"/>
            </a:xfrm>
            <a:prstGeom prst="roundRect">
              <a:avLst>
                <a:gd fmla="val 655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7"/>
            <p:cNvSpPr txBox="1"/>
            <p:nvPr/>
          </p:nvSpPr>
          <p:spPr>
            <a:xfrm>
              <a:off x="4784377" y="2870536"/>
              <a:ext cx="1440600" cy="2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500"/>
                </a:spcAft>
                <a:buNone/>
              </a:pPr>
              <a:r>
                <a:rPr lang="en" sz="800">
                  <a:solidFill>
                    <a:srgbClr val="777A7D"/>
                  </a:solidFill>
                  <a:latin typeface="Roboto"/>
                  <a:ea typeface="Roboto"/>
                  <a:cs typeface="Roboto"/>
                  <a:sym typeface="Roboto"/>
                </a:rPr>
                <a:t>Pre-event Social Stories</a:t>
              </a:r>
              <a:endParaRPr sz="800">
                <a:solidFill>
                  <a:schemeClr val="dk2"/>
                </a:solidFill>
              </a:endParaRPr>
            </a:p>
          </p:txBody>
        </p:sp>
        <p:pic>
          <p:nvPicPr>
            <p:cNvPr id="128" name="Google Shape;128;p27" title="Grand Opening-Stories.jpg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859027" y="1708629"/>
              <a:ext cx="623109" cy="1100366"/>
            </a:xfrm>
            <a:prstGeom prst="rect">
              <a:avLst/>
            </a:prstGeom>
            <a:noFill/>
            <a:ln cap="flat" cmpd="sng" w="9525">
              <a:solidFill>
                <a:srgbClr val="777A7D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129" name="Google Shape;129;p27" title="Grand Opening-Stories (2).jpg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527228" y="1708629"/>
              <a:ext cx="623109" cy="1100366"/>
            </a:xfrm>
            <a:prstGeom prst="rect">
              <a:avLst/>
            </a:prstGeom>
            <a:noFill/>
            <a:ln cap="flat" cmpd="sng" w="9525">
              <a:solidFill>
                <a:srgbClr val="777A7D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sp>
        <p:nvSpPr>
          <p:cNvPr id="130" name="Google Shape;130;p27"/>
          <p:cNvSpPr/>
          <p:nvPr/>
        </p:nvSpPr>
        <p:spPr>
          <a:xfrm>
            <a:off x="6142274" y="2475075"/>
            <a:ext cx="1293000" cy="1434000"/>
          </a:xfrm>
          <a:prstGeom prst="roundRect">
            <a:avLst>
              <a:gd fmla="val 655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7"/>
          <p:cNvSpPr txBox="1"/>
          <p:nvPr/>
        </p:nvSpPr>
        <p:spPr>
          <a:xfrm>
            <a:off x="6196724" y="3649899"/>
            <a:ext cx="1184100" cy="1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8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Pre-event Direct Mail</a:t>
            </a:r>
            <a:endParaRPr sz="800">
              <a:solidFill>
                <a:schemeClr val="dk2"/>
              </a:solidFill>
            </a:endParaRPr>
          </a:p>
        </p:txBody>
      </p:sp>
      <p:pic>
        <p:nvPicPr>
          <p:cNvPr id="132" name="Google Shape;132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256576" y="2608214"/>
            <a:ext cx="1064398" cy="408648"/>
          </a:xfrm>
          <a:prstGeom prst="rect">
            <a:avLst/>
          </a:prstGeom>
          <a:noFill/>
          <a:ln cap="flat" cmpd="sng" w="9525">
            <a:solidFill>
              <a:srgbClr val="777A7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3" name="Google Shape;133;p2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251027" y="3120875"/>
            <a:ext cx="1075495" cy="416073"/>
          </a:xfrm>
          <a:prstGeom prst="rect">
            <a:avLst/>
          </a:prstGeom>
          <a:noFill/>
          <a:ln cap="flat" cmpd="sng" w="9525">
            <a:solidFill>
              <a:srgbClr val="777A7D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34" name="Google Shape;134;p27"/>
          <p:cNvGrpSpPr/>
          <p:nvPr/>
        </p:nvGrpSpPr>
        <p:grpSpPr>
          <a:xfrm>
            <a:off x="4695781" y="4037378"/>
            <a:ext cx="2739429" cy="1054994"/>
            <a:chOff x="4805881" y="4037378"/>
            <a:chExt cx="2739429" cy="1054994"/>
          </a:xfrm>
        </p:grpSpPr>
        <p:sp>
          <p:nvSpPr>
            <p:cNvPr id="135" name="Google Shape;135;p27"/>
            <p:cNvSpPr/>
            <p:nvPr/>
          </p:nvSpPr>
          <p:spPr>
            <a:xfrm>
              <a:off x="4805885" y="4037378"/>
              <a:ext cx="2739425" cy="1054994"/>
            </a:xfrm>
            <a:prstGeom prst="roundRect">
              <a:avLst>
                <a:gd fmla="val 655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7"/>
            <p:cNvSpPr txBox="1"/>
            <p:nvPr/>
          </p:nvSpPr>
          <p:spPr>
            <a:xfrm>
              <a:off x="4805881" y="4883819"/>
              <a:ext cx="2739425" cy="1611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500"/>
                </a:spcAft>
                <a:buNone/>
              </a:pPr>
              <a:r>
                <a:rPr lang="en" sz="800">
                  <a:solidFill>
                    <a:srgbClr val="777A7D"/>
                  </a:solidFill>
                  <a:latin typeface="Roboto"/>
                  <a:ea typeface="Roboto"/>
                  <a:cs typeface="Roboto"/>
                  <a:sym typeface="Roboto"/>
                </a:rPr>
                <a:t>Pre-event Social Posts</a:t>
              </a:r>
              <a:endParaRPr sz="800">
                <a:solidFill>
                  <a:schemeClr val="dk2"/>
                </a:solidFill>
              </a:endParaRPr>
            </a:p>
          </p:txBody>
        </p:sp>
        <p:pic>
          <p:nvPicPr>
            <p:cNvPr id="137" name="Google Shape;137;p27" title="Grand Opening-Feed.jpg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4899676" y="4492422"/>
              <a:ext cx="734093" cy="353803"/>
            </a:xfrm>
            <a:prstGeom prst="rect">
              <a:avLst/>
            </a:prstGeom>
            <a:noFill/>
            <a:ln cap="flat" cmpd="sng" w="9525">
              <a:solidFill>
                <a:srgbClr val="777A7D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138" name="Google Shape;138;p27" title="Grand Opening-Feed (1).jpg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4899669" y="4112125"/>
              <a:ext cx="734093" cy="353803"/>
            </a:xfrm>
            <a:prstGeom prst="rect">
              <a:avLst/>
            </a:prstGeom>
            <a:noFill/>
            <a:ln cap="flat" cmpd="sng" w="9525">
              <a:solidFill>
                <a:srgbClr val="777A7D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139" name="Google Shape;139;p27" title="Grand Opening-Square.jpg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6717413" y="4112125"/>
              <a:ext cx="734100" cy="734100"/>
            </a:xfrm>
            <a:prstGeom prst="rect">
              <a:avLst/>
            </a:prstGeom>
            <a:noFill/>
            <a:ln cap="flat" cmpd="sng" w="9525">
              <a:solidFill>
                <a:srgbClr val="777A7D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140" name="Google Shape;140;p27" title="Grand Opening-Square (2).jpg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5808540" y="4112125"/>
              <a:ext cx="734100" cy="734100"/>
            </a:xfrm>
            <a:prstGeom prst="rect">
              <a:avLst/>
            </a:prstGeom>
            <a:noFill/>
            <a:ln cap="flat" cmpd="sng" w="9525">
              <a:solidFill>
                <a:srgbClr val="777A7D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grpSp>
        <p:nvGrpSpPr>
          <p:cNvPr id="141" name="Google Shape;141;p27"/>
          <p:cNvGrpSpPr/>
          <p:nvPr/>
        </p:nvGrpSpPr>
        <p:grpSpPr>
          <a:xfrm>
            <a:off x="7483722" y="2475075"/>
            <a:ext cx="1550105" cy="2617500"/>
            <a:chOff x="7593822" y="2475075"/>
            <a:chExt cx="1550105" cy="2617500"/>
          </a:xfrm>
        </p:grpSpPr>
        <p:sp>
          <p:nvSpPr>
            <p:cNvPr id="142" name="Google Shape;142;p27"/>
            <p:cNvSpPr/>
            <p:nvPr/>
          </p:nvSpPr>
          <p:spPr>
            <a:xfrm>
              <a:off x="7593822" y="2475075"/>
              <a:ext cx="1550100" cy="2617500"/>
            </a:xfrm>
            <a:prstGeom prst="roundRect">
              <a:avLst>
                <a:gd fmla="val 655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3" name="Google Shape;143;p27"/>
            <p:cNvPicPr preferRelativeResize="0"/>
            <p:nvPr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8494188" y="3837434"/>
              <a:ext cx="613500" cy="628500"/>
            </a:xfrm>
            <a:prstGeom prst="roundRect">
              <a:avLst>
                <a:gd fmla="val 5800" name="adj"/>
              </a:avLst>
            </a:prstGeom>
            <a:noFill/>
            <a:ln>
              <a:noFill/>
            </a:ln>
          </p:spPr>
        </p:pic>
        <p:pic>
          <p:nvPicPr>
            <p:cNvPr id="144" name="Google Shape;144;p27"/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8494073" y="3037529"/>
              <a:ext cx="613500" cy="628800"/>
            </a:xfrm>
            <a:prstGeom prst="roundRect">
              <a:avLst>
                <a:gd fmla="val 4694" name="adj"/>
              </a:avLst>
            </a:prstGeom>
            <a:noFill/>
            <a:ln>
              <a:noFill/>
            </a:ln>
          </p:spPr>
        </p:pic>
        <p:pic>
          <p:nvPicPr>
            <p:cNvPr id="145" name="Google Shape;145;p27"/>
            <p:cNvPicPr preferRelativeResize="0"/>
            <p:nvPr/>
          </p:nvPicPr>
          <p:blipFill>
            <a:blip r:embed="rId18">
              <a:alphaModFix/>
            </a:blip>
            <a:stretch>
              <a:fillRect/>
            </a:stretch>
          </p:blipFill>
          <p:spPr>
            <a:xfrm>
              <a:off x="7630057" y="3437481"/>
              <a:ext cx="821700" cy="628800"/>
            </a:xfrm>
            <a:prstGeom prst="roundRect">
              <a:avLst>
                <a:gd fmla="val 4393" name="adj"/>
              </a:avLst>
            </a:prstGeom>
            <a:noFill/>
            <a:ln>
              <a:noFill/>
            </a:ln>
          </p:spPr>
        </p:pic>
        <p:pic>
          <p:nvPicPr>
            <p:cNvPr id="146" name="Google Shape;146;p27"/>
            <p:cNvPicPr preferRelativeResize="0"/>
            <p:nvPr/>
          </p:nvPicPr>
          <p:blipFill>
            <a:blip r:embed="rId19">
              <a:alphaModFix/>
            </a:blip>
            <a:stretch>
              <a:fillRect/>
            </a:stretch>
          </p:blipFill>
          <p:spPr>
            <a:xfrm>
              <a:off x="7630115" y="2639677"/>
              <a:ext cx="821700" cy="626700"/>
            </a:xfrm>
            <a:prstGeom prst="roundRect">
              <a:avLst>
                <a:gd fmla="val 3902" name="adj"/>
              </a:avLst>
            </a:prstGeom>
            <a:noFill/>
            <a:ln>
              <a:noFill/>
            </a:ln>
          </p:spPr>
        </p:pic>
        <p:pic>
          <p:nvPicPr>
            <p:cNvPr id="147" name="Google Shape;147;p27"/>
            <p:cNvPicPr preferRelativeResize="0"/>
            <p:nvPr/>
          </p:nvPicPr>
          <p:blipFill>
            <a:blip r:embed="rId20">
              <a:alphaModFix/>
            </a:blip>
            <a:stretch>
              <a:fillRect/>
            </a:stretch>
          </p:blipFill>
          <p:spPr>
            <a:xfrm>
              <a:off x="7632364" y="4237086"/>
              <a:ext cx="812100" cy="626700"/>
            </a:xfrm>
            <a:prstGeom prst="roundRect">
              <a:avLst>
                <a:gd fmla="val 4349" name="adj"/>
              </a:avLst>
            </a:prstGeom>
            <a:noFill/>
            <a:ln>
              <a:noFill/>
            </a:ln>
          </p:spPr>
        </p:pic>
        <p:sp>
          <p:nvSpPr>
            <p:cNvPr id="148" name="Google Shape;148;p27"/>
            <p:cNvSpPr txBox="1"/>
            <p:nvPr/>
          </p:nvSpPr>
          <p:spPr>
            <a:xfrm>
              <a:off x="7593827" y="4883775"/>
              <a:ext cx="1550100" cy="16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500"/>
                </a:spcAft>
                <a:buNone/>
              </a:pPr>
              <a:r>
                <a:rPr lang="en" sz="800">
                  <a:solidFill>
                    <a:srgbClr val="777A7D"/>
                  </a:solidFill>
                  <a:latin typeface="Roboto"/>
                  <a:ea typeface="Roboto"/>
                  <a:cs typeface="Roboto"/>
                  <a:sym typeface="Roboto"/>
                </a:rPr>
                <a:t>Ads</a:t>
              </a:r>
              <a:endParaRPr sz="800">
                <a:solidFill>
                  <a:schemeClr val="dk2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28"/>
          <p:cNvGrpSpPr/>
          <p:nvPr/>
        </p:nvGrpSpPr>
        <p:grpSpPr>
          <a:xfrm>
            <a:off x="5046814" y="1334323"/>
            <a:ext cx="3635974" cy="1956949"/>
            <a:chOff x="5046814" y="1334323"/>
            <a:chExt cx="3635974" cy="1956949"/>
          </a:xfrm>
        </p:grpSpPr>
        <p:pic>
          <p:nvPicPr>
            <p:cNvPr id="154" name="Google Shape;154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203753" y="1334323"/>
              <a:ext cx="3479035" cy="1956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28"/>
            <p:cNvPicPr preferRelativeResize="0"/>
            <p:nvPr/>
          </p:nvPicPr>
          <p:blipFill rotWithShape="1">
            <a:blip r:embed="rId4">
              <a:alphaModFix/>
            </a:blip>
            <a:srcRect b="0" l="12355" r="12348" t="0"/>
            <a:stretch/>
          </p:blipFill>
          <p:spPr>
            <a:xfrm>
              <a:off x="5633470" y="1405785"/>
              <a:ext cx="2619550" cy="1716875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</p:pic>
        <p:pic>
          <p:nvPicPr>
            <p:cNvPr id="156" name="Google Shape;156;p28"/>
            <p:cNvPicPr preferRelativeResize="0"/>
            <p:nvPr/>
          </p:nvPicPr>
          <p:blipFill rotWithShape="1">
            <a:blip r:embed="rId5">
              <a:alphaModFix/>
            </a:blip>
            <a:srcRect b="0" l="33480" r="33480" t="0"/>
            <a:stretch/>
          </p:blipFill>
          <p:spPr>
            <a:xfrm>
              <a:off x="5046814" y="1978282"/>
              <a:ext cx="889075" cy="13041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28" title="Grand Opening-Stories-South ATL (2)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140529" y="2006043"/>
              <a:ext cx="706200" cy="1255500"/>
            </a:xfrm>
            <a:prstGeom prst="roundRect">
              <a:avLst>
                <a:gd fmla="val 10756" name="adj"/>
              </a:avLst>
            </a:prstGeom>
            <a:noFill/>
            <a:ln>
              <a:noFill/>
            </a:ln>
          </p:spPr>
        </p:pic>
      </p:grpSp>
      <p:sp>
        <p:nvSpPr>
          <p:cNvPr id="158" name="Google Shape;158;p28"/>
          <p:cNvSpPr txBox="1"/>
          <p:nvPr>
            <p:ph idx="1" type="body"/>
          </p:nvPr>
        </p:nvSpPr>
        <p:spPr>
          <a:xfrm>
            <a:off x="311700" y="1017725"/>
            <a:ext cx="3681900" cy="38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Recommended Follow-up Posts:</a:t>
            </a:r>
            <a:endParaRPr sz="1200">
              <a:solidFill>
                <a:srgbClr val="777A7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500"/>
              </a:spcBef>
              <a:spcAft>
                <a:spcPts val="0"/>
              </a:spcAft>
              <a:buClr>
                <a:srgbClr val="777A7D"/>
              </a:buClr>
              <a:buSzPts val="1200"/>
              <a:buFont typeface="Roboto"/>
              <a:buChar char="○"/>
            </a:pPr>
            <a:r>
              <a:rPr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"Thank You for Attending" Social post - Transition messaging from Grand Opening to GenMon or Install Promotions</a:t>
            </a:r>
            <a:endParaRPr sz="1200">
              <a:solidFill>
                <a:srgbClr val="777A7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77A7D"/>
              </a:buClr>
              <a:buSzPts val="1200"/>
              <a:buFont typeface="Roboto"/>
              <a:buChar char="○"/>
            </a:pPr>
            <a:r>
              <a:rPr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"Thank You for Attending" Email w/ offer (+$150) </a:t>
            </a:r>
            <a:endParaRPr sz="1200">
              <a:solidFill>
                <a:srgbClr val="777A7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77A7D"/>
              </a:buClr>
              <a:buSzPts val="1200"/>
              <a:buFont typeface="Roboto"/>
              <a:buChar char="○"/>
            </a:pPr>
            <a:r>
              <a:rPr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Recommend for 100+ lists.</a:t>
            </a:r>
            <a:endParaRPr sz="1200">
              <a:solidFill>
                <a:srgbClr val="777A7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77A7D"/>
              </a:buClr>
              <a:buSzPts val="1200"/>
              <a:buFont typeface="Roboto"/>
              <a:buChar char="○"/>
            </a:pPr>
            <a:r>
              <a:rPr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Post-event social photo carousel</a:t>
            </a:r>
            <a:endParaRPr sz="1200">
              <a:solidFill>
                <a:srgbClr val="777A7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77A7D"/>
              </a:buClr>
              <a:buSzPts val="1200"/>
              <a:buFont typeface="Roboto"/>
              <a:buChar char="○"/>
            </a:pPr>
            <a:r>
              <a:rPr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Retargeting Ads to RSVPs &amp; Page Visitors</a:t>
            </a:r>
            <a:endParaRPr sz="1200">
              <a:solidFill>
                <a:srgbClr val="777A7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" name="Google Shape;159;p28"/>
          <p:cNvSpPr/>
          <p:nvPr/>
        </p:nvSpPr>
        <p:spPr>
          <a:xfrm>
            <a:off x="4585700" y="-25"/>
            <a:ext cx="45582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8"/>
          <p:cNvSpPr txBox="1"/>
          <p:nvPr>
            <p:ph type="title"/>
          </p:nvPr>
        </p:nvSpPr>
        <p:spPr>
          <a:xfrm>
            <a:off x="311700" y="445025"/>
            <a:ext cx="419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1920">
                <a:latin typeface="Roboto"/>
                <a:ea typeface="Roboto"/>
                <a:cs typeface="Roboto"/>
                <a:sym typeface="Roboto"/>
              </a:rPr>
              <a:t>Post-Event Marketing Plans</a:t>
            </a:r>
            <a:endParaRPr b="1" sz="192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61" name="Google Shape;161;p28"/>
          <p:cNvGrpSpPr/>
          <p:nvPr/>
        </p:nvGrpSpPr>
        <p:grpSpPr>
          <a:xfrm>
            <a:off x="4731458" y="275218"/>
            <a:ext cx="4266982" cy="2296581"/>
            <a:chOff x="4674800" y="1334315"/>
            <a:chExt cx="4379985" cy="2357402"/>
          </a:xfrm>
        </p:grpSpPr>
        <p:pic>
          <p:nvPicPr>
            <p:cNvPr id="162" name="Google Shape;162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863852" y="1334315"/>
              <a:ext cx="4190933" cy="235740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3" name="Google Shape;163;p28"/>
            <p:cNvGrpSpPr/>
            <p:nvPr/>
          </p:nvGrpSpPr>
          <p:grpSpPr>
            <a:xfrm>
              <a:off x="5381496" y="1420395"/>
              <a:ext cx="3155573" cy="2078493"/>
              <a:chOff x="5359743" y="1406075"/>
              <a:chExt cx="3199080" cy="2107150"/>
            </a:xfrm>
          </p:grpSpPr>
          <p:pic>
            <p:nvPicPr>
              <p:cNvPr id="164" name="Google Shape;164;p28"/>
              <p:cNvPicPr preferRelativeResize="0"/>
              <p:nvPr/>
            </p:nvPicPr>
            <p:blipFill rotWithShape="1">
              <a:blip r:embed="rId7">
                <a:alphaModFix/>
              </a:blip>
              <a:srcRect b="10776" l="31978" r="18741" t="4635"/>
              <a:stretch/>
            </p:blipFill>
            <p:spPr>
              <a:xfrm>
                <a:off x="6076625" y="1406075"/>
                <a:ext cx="2482198" cy="21071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5" name="Google Shape;165;p28"/>
              <p:cNvPicPr preferRelativeResize="0"/>
              <p:nvPr/>
            </p:nvPicPr>
            <p:blipFill rotWithShape="1">
              <a:blip r:embed="rId7">
                <a:alphaModFix/>
              </a:blip>
              <a:srcRect b="15411" l="0" r="85767" t="0"/>
              <a:stretch/>
            </p:blipFill>
            <p:spPr>
              <a:xfrm>
                <a:off x="5359784" y="1406075"/>
                <a:ext cx="716852" cy="21071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6" name="Google Shape;166;p28"/>
              <p:cNvPicPr preferRelativeResize="0"/>
              <p:nvPr/>
            </p:nvPicPr>
            <p:blipFill rotWithShape="1">
              <a:blip r:embed="rId7">
                <a:alphaModFix/>
              </a:blip>
              <a:srcRect b="95188" l="0" r="36487" t="0"/>
              <a:stretch/>
            </p:blipFill>
            <p:spPr>
              <a:xfrm>
                <a:off x="5359743" y="1406075"/>
                <a:ext cx="3199050" cy="1198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67" name="Google Shape;167;p28"/>
            <p:cNvPicPr preferRelativeResize="0"/>
            <p:nvPr/>
          </p:nvPicPr>
          <p:blipFill rotWithShape="1">
            <a:blip r:embed="rId5">
              <a:alphaModFix/>
            </a:blip>
            <a:srcRect b="0" l="33480" r="33480" t="0"/>
            <a:stretch/>
          </p:blipFill>
          <p:spPr>
            <a:xfrm>
              <a:off x="4674800" y="2110047"/>
              <a:ext cx="1071000" cy="1571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28" title="Grand Opening-Stories-South ATL (1).png"/>
            <p:cNvPicPr preferRelativeResize="0"/>
            <p:nvPr/>
          </p:nvPicPr>
          <p:blipFill rotWithShape="1">
            <a:blip r:embed="rId8">
              <a:alphaModFix/>
            </a:blip>
            <a:srcRect b="9" l="0" r="0" t="9"/>
            <a:stretch/>
          </p:blipFill>
          <p:spPr>
            <a:xfrm>
              <a:off x="4787691" y="2143489"/>
              <a:ext cx="850800" cy="1512300"/>
            </a:xfrm>
            <a:prstGeom prst="roundRect">
              <a:avLst>
                <a:gd fmla="val 10756" name="adj"/>
              </a:avLst>
            </a:prstGeom>
            <a:noFill/>
            <a:ln>
              <a:noFill/>
            </a:ln>
          </p:spPr>
        </p:pic>
      </p:grpSp>
      <p:grpSp>
        <p:nvGrpSpPr>
          <p:cNvPr id="169" name="Google Shape;169;p28"/>
          <p:cNvGrpSpPr/>
          <p:nvPr/>
        </p:nvGrpSpPr>
        <p:grpSpPr>
          <a:xfrm>
            <a:off x="6980427" y="2892844"/>
            <a:ext cx="2017800" cy="1915429"/>
            <a:chOff x="6031849" y="3414150"/>
            <a:chExt cx="1665814" cy="1581300"/>
          </a:xfrm>
        </p:grpSpPr>
        <p:sp>
          <p:nvSpPr>
            <p:cNvPr id="170" name="Google Shape;170;p28"/>
            <p:cNvSpPr/>
            <p:nvPr/>
          </p:nvSpPr>
          <p:spPr>
            <a:xfrm>
              <a:off x="6031849" y="3414150"/>
              <a:ext cx="1660800" cy="1581300"/>
            </a:xfrm>
            <a:prstGeom prst="roundRect">
              <a:avLst>
                <a:gd fmla="val 655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8"/>
            <p:cNvSpPr txBox="1"/>
            <p:nvPr/>
          </p:nvSpPr>
          <p:spPr>
            <a:xfrm>
              <a:off x="6036863" y="4688022"/>
              <a:ext cx="1660800" cy="2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500"/>
                </a:spcAft>
                <a:buNone/>
              </a:pPr>
              <a:r>
                <a:rPr lang="en" sz="900">
                  <a:solidFill>
                    <a:srgbClr val="777A7D"/>
                  </a:solidFill>
                  <a:latin typeface="Roboto"/>
                  <a:ea typeface="Roboto"/>
                  <a:cs typeface="Roboto"/>
                  <a:sym typeface="Roboto"/>
                </a:rPr>
                <a:t>Post-event Social Stories</a:t>
              </a:r>
              <a:endParaRPr sz="900">
                <a:solidFill>
                  <a:schemeClr val="dk2"/>
                </a:solidFill>
              </a:endParaRPr>
            </a:p>
          </p:txBody>
        </p:sp>
        <p:pic>
          <p:nvPicPr>
            <p:cNvPr id="172" name="Google Shape;172;p28" title="Grand Opening-Stories (4).jpg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907853" y="3526197"/>
              <a:ext cx="623109" cy="1100366"/>
            </a:xfrm>
            <a:prstGeom prst="rect">
              <a:avLst/>
            </a:prstGeom>
            <a:noFill/>
            <a:ln cap="flat" cmpd="sng" w="9525">
              <a:solidFill>
                <a:srgbClr val="777A7D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173" name="Google Shape;173;p28" title="Grand Opening-Stories (3).jpg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193548" y="3526199"/>
              <a:ext cx="623109" cy="1100366"/>
            </a:xfrm>
            <a:prstGeom prst="rect">
              <a:avLst/>
            </a:prstGeom>
            <a:noFill/>
            <a:ln cap="flat" cmpd="sng" w="9525">
              <a:solidFill>
                <a:srgbClr val="777A7D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grpSp>
        <p:nvGrpSpPr>
          <p:cNvPr id="174" name="Google Shape;174;p28"/>
          <p:cNvGrpSpPr/>
          <p:nvPr/>
        </p:nvGrpSpPr>
        <p:grpSpPr>
          <a:xfrm>
            <a:off x="4731255" y="2892844"/>
            <a:ext cx="2018036" cy="1915429"/>
            <a:chOff x="4175025" y="3414150"/>
            <a:chExt cx="1666009" cy="1581300"/>
          </a:xfrm>
        </p:grpSpPr>
        <p:sp>
          <p:nvSpPr>
            <p:cNvPr id="175" name="Google Shape;175;p28"/>
            <p:cNvSpPr/>
            <p:nvPr/>
          </p:nvSpPr>
          <p:spPr>
            <a:xfrm>
              <a:off x="4175025" y="3414150"/>
              <a:ext cx="1665900" cy="1581300"/>
            </a:xfrm>
            <a:prstGeom prst="roundRect">
              <a:avLst>
                <a:gd fmla="val 9033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8"/>
            <p:cNvSpPr txBox="1"/>
            <p:nvPr/>
          </p:nvSpPr>
          <p:spPr>
            <a:xfrm>
              <a:off x="4175133" y="4614600"/>
              <a:ext cx="1665900" cy="33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500"/>
                </a:spcAft>
                <a:buNone/>
              </a:pPr>
              <a:r>
                <a:rPr lang="en" sz="900">
                  <a:solidFill>
                    <a:srgbClr val="777A7D"/>
                  </a:solidFill>
                  <a:latin typeface="Roboto"/>
                  <a:ea typeface="Roboto"/>
                  <a:cs typeface="Roboto"/>
                  <a:sym typeface="Roboto"/>
                </a:rPr>
                <a:t>Post</a:t>
              </a:r>
              <a:r>
                <a:rPr lang="en" sz="900">
                  <a:solidFill>
                    <a:srgbClr val="777A7D"/>
                  </a:solidFill>
                  <a:latin typeface="Roboto"/>
                  <a:ea typeface="Roboto"/>
                  <a:cs typeface="Roboto"/>
                  <a:sym typeface="Roboto"/>
                </a:rPr>
                <a:t>-event Social Feed Post</a:t>
              </a:r>
              <a:endParaRPr sz="900">
                <a:solidFill>
                  <a:schemeClr val="dk2"/>
                </a:solidFill>
              </a:endParaRPr>
            </a:p>
          </p:txBody>
        </p:sp>
        <p:pic>
          <p:nvPicPr>
            <p:cNvPr id="177" name="Google Shape;177;p28" title="Grand Opening-Square (1).jpg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4524573" y="3592986"/>
              <a:ext cx="966817" cy="966817"/>
            </a:xfrm>
            <a:prstGeom prst="rect">
              <a:avLst/>
            </a:prstGeom>
            <a:noFill/>
            <a:ln cap="flat" cmpd="sng" w="9525">
              <a:solidFill>
                <a:srgbClr val="777A7D"/>
              </a:solidFill>
              <a:prstDash val="solid"/>
              <a:miter lim="8000"/>
              <a:headEnd len="sm" w="sm" type="none"/>
              <a:tailEnd len="sm" w="sm" type="none"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/>
          <p:nvPr/>
        </p:nvSpPr>
        <p:spPr>
          <a:xfrm>
            <a:off x="4585700" y="-25"/>
            <a:ext cx="45582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9"/>
          <p:cNvSpPr/>
          <p:nvPr/>
        </p:nvSpPr>
        <p:spPr>
          <a:xfrm>
            <a:off x="7020175" y="445025"/>
            <a:ext cx="1975200" cy="1984800"/>
          </a:xfrm>
          <a:prstGeom prst="roundRect">
            <a:avLst>
              <a:gd fmla="val 435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9"/>
          <p:cNvSpPr txBox="1"/>
          <p:nvPr/>
        </p:nvSpPr>
        <p:spPr>
          <a:xfrm>
            <a:off x="7020175" y="485548"/>
            <a:ext cx="1975200" cy="1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9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New Location Opening Set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185" name="Google Shape;185;p29"/>
          <p:cNvSpPr/>
          <p:nvPr/>
        </p:nvSpPr>
        <p:spPr>
          <a:xfrm>
            <a:off x="4734100" y="445025"/>
            <a:ext cx="2211000" cy="1984800"/>
          </a:xfrm>
          <a:prstGeom prst="roundRect">
            <a:avLst>
              <a:gd fmla="val 435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9"/>
          <p:cNvSpPr txBox="1"/>
          <p:nvPr/>
        </p:nvSpPr>
        <p:spPr>
          <a:xfrm>
            <a:off x="4734100" y="485548"/>
            <a:ext cx="2211000" cy="1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9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Billboards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187" name="Google Shape;187;p29"/>
          <p:cNvSpPr/>
          <p:nvPr/>
        </p:nvSpPr>
        <p:spPr>
          <a:xfrm>
            <a:off x="7020175" y="2492700"/>
            <a:ext cx="1975200" cy="2332800"/>
          </a:xfrm>
          <a:prstGeom prst="roundRect">
            <a:avLst>
              <a:gd fmla="val 435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9"/>
          <p:cNvSpPr txBox="1"/>
          <p:nvPr/>
        </p:nvSpPr>
        <p:spPr>
          <a:xfrm>
            <a:off x="7020309" y="4531375"/>
            <a:ext cx="19752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9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Email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189" name="Google Shape;189;p29"/>
          <p:cNvSpPr/>
          <p:nvPr/>
        </p:nvSpPr>
        <p:spPr>
          <a:xfrm>
            <a:off x="4734175" y="2492700"/>
            <a:ext cx="2211000" cy="2332800"/>
          </a:xfrm>
          <a:prstGeom prst="roundRect">
            <a:avLst>
              <a:gd fmla="val 435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9"/>
          <p:cNvSpPr txBox="1"/>
          <p:nvPr/>
        </p:nvSpPr>
        <p:spPr>
          <a:xfrm>
            <a:off x="4734325" y="4531375"/>
            <a:ext cx="22110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9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New Showroom Flyer, Banner, Ad Set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191" name="Google Shape;191;p29"/>
          <p:cNvSpPr txBox="1"/>
          <p:nvPr>
            <p:ph idx="1" type="body"/>
          </p:nvPr>
        </p:nvSpPr>
        <p:spPr>
          <a:xfrm>
            <a:off x="311700" y="1017725"/>
            <a:ext cx="3681900" cy="38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Recommended:</a:t>
            </a:r>
            <a:endParaRPr sz="1200">
              <a:solidFill>
                <a:srgbClr val="777A7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500"/>
              </a:spcBef>
              <a:spcAft>
                <a:spcPts val="0"/>
              </a:spcAft>
              <a:buClr>
                <a:srgbClr val="777A7D"/>
              </a:buClr>
              <a:buSzPts val="1200"/>
              <a:buFont typeface="Roboto"/>
              <a:buChar char="○"/>
            </a:pPr>
            <a:r>
              <a:rPr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Showroom Signage - </a:t>
            </a:r>
            <a:r>
              <a:rPr b="1"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$75</a:t>
            </a:r>
            <a:endParaRPr b="1" sz="1200">
              <a:solidFill>
                <a:srgbClr val="777A7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77A7D"/>
              </a:buClr>
              <a:buSzPts val="1200"/>
              <a:buFont typeface="Roboto"/>
              <a:buChar char="○"/>
            </a:pPr>
            <a:r>
              <a:rPr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Direct Mail </a:t>
            </a:r>
            <a:r>
              <a:rPr b="1"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$130</a:t>
            </a:r>
            <a:endParaRPr b="1" sz="1200">
              <a:solidFill>
                <a:srgbClr val="777A7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77A7D"/>
              </a:buClr>
              <a:buSzPts val="1200"/>
              <a:buFont typeface="Roboto"/>
              <a:buChar char="○"/>
            </a:pPr>
            <a:r>
              <a:rPr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Email - </a:t>
            </a:r>
            <a:r>
              <a:rPr b="1"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$150</a:t>
            </a:r>
            <a:r>
              <a:rPr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 (for non-diamond)</a:t>
            </a:r>
            <a:endParaRPr sz="1200">
              <a:solidFill>
                <a:srgbClr val="777A7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p29"/>
          <p:cNvSpPr txBox="1"/>
          <p:nvPr>
            <p:ph type="title"/>
          </p:nvPr>
        </p:nvSpPr>
        <p:spPr>
          <a:xfrm>
            <a:off x="311700" y="445025"/>
            <a:ext cx="419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1920">
                <a:latin typeface="Roboto"/>
                <a:ea typeface="Roboto"/>
                <a:cs typeface="Roboto"/>
                <a:sym typeface="Roboto"/>
              </a:rPr>
              <a:t>Other </a:t>
            </a:r>
            <a:r>
              <a:rPr b="1" lang="en" sz="1920">
                <a:latin typeface="Roboto"/>
                <a:ea typeface="Roboto"/>
                <a:cs typeface="Roboto"/>
                <a:sym typeface="Roboto"/>
              </a:rPr>
              <a:t>Recommended Strategies</a:t>
            </a:r>
            <a:endParaRPr b="1" sz="192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3" name="Google Shape;193;p29"/>
          <p:cNvPicPr preferRelativeResize="0"/>
          <p:nvPr/>
        </p:nvPicPr>
        <p:blipFill rotWithShape="1">
          <a:blip r:embed="rId3">
            <a:alphaModFix/>
          </a:blip>
          <a:srcRect b="10327" l="2312" r="2149" t="5913"/>
          <a:stretch/>
        </p:blipFill>
        <p:spPr>
          <a:xfrm>
            <a:off x="4861513" y="1619835"/>
            <a:ext cx="1975425" cy="679880"/>
          </a:xfrm>
          <a:prstGeom prst="rect">
            <a:avLst/>
          </a:prstGeom>
          <a:noFill/>
          <a:ln cap="flat" cmpd="sng" w="9525">
            <a:solidFill>
              <a:srgbClr val="777A7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4" name="Google Shape;194;p29"/>
          <p:cNvPicPr preferRelativeResize="0"/>
          <p:nvPr/>
        </p:nvPicPr>
        <p:blipFill rotWithShape="1">
          <a:blip r:embed="rId4">
            <a:alphaModFix/>
          </a:blip>
          <a:srcRect b="6285" l="1087" r="4304" t="3020"/>
          <a:stretch/>
        </p:blipFill>
        <p:spPr>
          <a:xfrm>
            <a:off x="4861513" y="786150"/>
            <a:ext cx="1975425" cy="735713"/>
          </a:xfrm>
          <a:prstGeom prst="rect">
            <a:avLst/>
          </a:prstGeom>
          <a:noFill/>
          <a:ln cap="flat" cmpd="sng" w="9525">
            <a:solidFill>
              <a:srgbClr val="777A7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5" name="Google Shape;195;p29" title="Grand Opening Example 2.png"/>
          <p:cNvPicPr preferRelativeResize="0"/>
          <p:nvPr/>
        </p:nvPicPr>
        <p:blipFill rotWithShape="1">
          <a:blip r:embed="rId5">
            <a:alphaModFix/>
          </a:blip>
          <a:srcRect b="64161" l="3082" r="2058" t="3956"/>
          <a:stretch/>
        </p:blipFill>
        <p:spPr>
          <a:xfrm>
            <a:off x="4861526" y="2571749"/>
            <a:ext cx="1975425" cy="692474"/>
          </a:xfrm>
          <a:prstGeom prst="rect">
            <a:avLst/>
          </a:prstGeom>
          <a:noFill/>
          <a:ln cap="flat" cmpd="sng" w="9525">
            <a:solidFill>
              <a:srgbClr val="777A7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6" name="Google Shape;196;p29" title="Grand Opening Example 2.png"/>
          <p:cNvPicPr preferRelativeResize="0"/>
          <p:nvPr/>
        </p:nvPicPr>
        <p:blipFill rotWithShape="1">
          <a:blip r:embed="rId5">
            <a:alphaModFix/>
          </a:blip>
          <a:srcRect b="4169" l="3084" r="52599" t="40312"/>
          <a:stretch/>
        </p:blipFill>
        <p:spPr>
          <a:xfrm>
            <a:off x="4861525" y="3362175"/>
            <a:ext cx="894789" cy="1169200"/>
          </a:xfrm>
          <a:prstGeom prst="rect">
            <a:avLst/>
          </a:prstGeom>
          <a:noFill/>
          <a:ln cap="flat" cmpd="sng" w="9525">
            <a:solidFill>
              <a:srgbClr val="777A7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7" name="Google Shape;197;p29" title="Grand Opening Example 2.png"/>
          <p:cNvPicPr preferRelativeResize="0"/>
          <p:nvPr/>
        </p:nvPicPr>
        <p:blipFill rotWithShape="1">
          <a:blip r:embed="rId5">
            <a:alphaModFix/>
          </a:blip>
          <a:srcRect b="24845" l="53957" r="2117" t="40312"/>
          <a:stretch/>
        </p:blipFill>
        <p:spPr>
          <a:xfrm>
            <a:off x="6017899" y="3358400"/>
            <a:ext cx="819052" cy="677614"/>
          </a:xfrm>
          <a:prstGeom prst="rect">
            <a:avLst/>
          </a:prstGeom>
          <a:noFill/>
          <a:ln cap="flat" cmpd="sng" w="8775">
            <a:solidFill>
              <a:srgbClr val="777A7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8" name="Google Shape;198;p29"/>
          <p:cNvPicPr preferRelativeResize="0"/>
          <p:nvPr/>
        </p:nvPicPr>
        <p:blipFill rotWithShape="1">
          <a:blip r:embed="rId6">
            <a:alphaModFix/>
          </a:blip>
          <a:srcRect b="21451" l="2386" r="2519" t="0"/>
          <a:stretch/>
        </p:blipFill>
        <p:spPr>
          <a:xfrm>
            <a:off x="7090512" y="2571750"/>
            <a:ext cx="1834776" cy="1959624"/>
          </a:xfrm>
          <a:prstGeom prst="rect">
            <a:avLst/>
          </a:prstGeom>
          <a:noFill/>
          <a:ln cap="flat" cmpd="sng" w="9525">
            <a:solidFill>
              <a:srgbClr val="777A7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9" name="Google Shape;199;p29" title="Indianapolis-Grand-Opening-Mini-Flyer [Recovered]-01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90390" y="786150"/>
            <a:ext cx="851386" cy="1513574"/>
          </a:xfrm>
          <a:prstGeom prst="rect">
            <a:avLst/>
          </a:prstGeom>
          <a:noFill/>
          <a:ln cap="flat" cmpd="sng" w="9525">
            <a:solidFill>
              <a:srgbClr val="777A7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0" name="Google Shape;200;p29" title="Indianapolis-OpeningB [Recovered]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93240" y="786149"/>
            <a:ext cx="931919" cy="954757"/>
          </a:xfrm>
          <a:prstGeom prst="rect">
            <a:avLst/>
          </a:prstGeom>
          <a:noFill/>
          <a:ln cap="flat" cmpd="sng" w="9525">
            <a:solidFill>
              <a:srgbClr val="777A7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1" name="Google Shape;201;p29" title="Indianapolis-Grand-Opening-Mini-Flyer [Recovered]-02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93238" y="1833764"/>
            <a:ext cx="931919" cy="465961"/>
          </a:xfrm>
          <a:prstGeom prst="rect">
            <a:avLst/>
          </a:prstGeom>
          <a:noFill/>
          <a:ln cap="flat" cmpd="sng" w="9525">
            <a:solidFill>
              <a:srgbClr val="777A7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2" name="Google Shape;202;p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17887" y="4124068"/>
            <a:ext cx="819059" cy="407306"/>
          </a:xfrm>
          <a:prstGeom prst="rect">
            <a:avLst/>
          </a:prstGeom>
          <a:noFill/>
          <a:ln cap="flat" cmpd="sng" w="8775">
            <a:solidFill>
              <a:srgbClr val="777A7D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/>
          <p:nvPr/>
        </p:nvSpPr>
        <p:spPr>
          <a:xfrm>
            <a:off x="4585700" y="-25"/>
            <a:ext cx="45582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0"/>
          <p:cNvSpPr txBox="1"/>
          <p:nvPr>
            <p:ph type="title"/>
          </p:nvPr>
        </p:nvSpPr>
        <p:spPr>
          <a:xfrm>
            <a:off x="311700" y="445025"/>
            <a:ext cx="419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1920">
                <a:latin typeface="Roboto"/>
                <a:ea typeface="Roboto"/>
                <a:cs typeface="Roboto"/>
                <a:sym typeface="Roboto"/>
              </a:rPr>
              <a:t>Information Needed</a:t>
            </a:r>
            <a:endParaRPr b="1" sz="192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30"/>
          <p:cNvSpPr txBox="1"/>
          <p:nvPr>
            <p:ph idx="1" type="body"/>
          </p:nvPr>
        </p:nvSpPr>
        <p:spPr>
          <a:xfrm>
            <a:off x="311700" y="1017725"/>
            <a:ext cx="3681900" cy="38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Event Details and Photos</a:t>
            </a:r>
            <a:endParaRPr sz="1200">
              <a:solidFill>
                <a:srgbClr val="777A7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777A7D"/>
              </a:buClr>
              <a:buSzPts val="1200"/>
              <a:buFont typeface="Roboto"/>
              <a:buChar char="○"/>
            </a:pPr>
            <a:r>
              <a:rPr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Date &amp; Time </a:t>
            </a:r>
            <a:endParaRPr sz="1200">
              <a:solidFill>
                <a:srgbClr val="777A7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77A7D"/>
              </a:buClr>
              <a:buSzPts val="1200"/>
              <a:buFont typeface="Roboto"/>
              <a:buChar char="○"/>
            </a:pPr>
            <a:r>
              <a:rPr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Location </a:t>
            </a:r>
            <a:endParaRPr sz="1200">
              <a:solidFill>
                <a:srgbClr val="777A7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77A7D"/>
              </a:buClr>
              <a:buSzPts val="1200"/>
              <a:buFont typeface="Roboto"/>
              <a:buChar char="○"/>
            </a:pPr>
            <a:r>
              <a:rPr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What to expect: offers (enter to win/offer to all), demo, ribbon cutting, food/drinks, etc.</a:t>
            </a:r>
            <a:endParaRPr sz="1200">
              <a:solidFill>
                <a:srgbClr val="777A7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77A7D"/>
              </a:buClr>
              <a:buSzPts val="1200"/>
              <a:buFont typeface="Roboto"/>
              <a:buChar char="○"/>
            </a:pPr>
            <a:r>
              <a:rPr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Photos of Storefront</a:t>
            </a:r>
            <a:endParaRPr sz="1200">
              <a:solidFill>
                <a:srgbClr val="777A7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77A7D"/>
              </a:buClr>
              <a:buSzPts val="1200"/>
              <a:buFont typeface="Roboto"/>
              <a:buChar char="○"/>
            </a:pPr>
            <a:r>
              <a:rPr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Photos of Owner(s)</a:t>
            </a:r>
            <a:endParaRPr sz="1200">
              <a:solidFill>
                <a:srgbClr val="777A7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77A7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777A7D"/>
              </a:buClr>
              <a:buSzPts val="1200"/>
              <a:buFont typeface="Roboto"/>
              <a:buChar char="○"/>
            </a:pPr>
            <a:r>
              <a:rPr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Budget </a:t>
            </a:r>
            <a:r>
              <a:rPr b="1"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(for additional ad spend)</a:t>
            </a:r>
            <a:r>
              <a:rPr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 (if upgrading package for additional services) </a:t>
            </a:r>
            <a:r>
              <a:rPr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Recommend</a:t>
            </a:r>
            <a:r>
              <a:rPr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 - $750 (two week budget, boosted event)</a:t>
            </a:r>
            <a:endParaRPr sz="1200">
              <a:solidFill>
                <a:srgbClr val="777A7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0" name="Google Shape;21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3852" y="1334315"/>
            <a:ext cx="4190933" cy="23574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30"/>
          <p:cNvGrpSpPr/>
          <p:nvPr/>
        </p:nvGrpSpPr>
        <p:grpSpPr>
          <a:xfrm>
            <a:off x="5381496" y="1420395"/>
            <a:ext cx="3155573" cy="2078493"/>
            <a:chOff x="5359743" y="1406075"/>
            <a:chExt cx="3199080" cy="2107150"/>
          </a:xfrm>
        </p:grpSpPr>
        <p:pic>
          <p:nvPicPr>
            <p:cNvPr id="212" name="Google Shape;212;p30"/>
            <p:cNvPicPr preferRelativeResize="0"/>
            <p:nvPr/>
          </p:nvPicPr>
          <p:blipFill rotWithShape="1">
            <a:blip r:embed="rId4">
              <a:alphaModFix/>
            </a:blip>
            <a:srcRect b="10776" l="31978" r="18741" t="4635"/>
            <a:stretch/>
          </p:blipFill>
          <p:spPr>
            <a:xfrm>
              <a:off x="6076625" y="1406075"/>
              <a:ext cx="2482198" cy="2107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30"/>
            <p:cNvPicPr preferRelativeResize="0"/>
            <p:nvPr/>
          </p:nvPicPr>
          <p:blipFill rotWithShape="1">
            <a:blip r:embed="rId4">
              <a:alphaModFix/>
            </a:blip>
            <a:srcRect b="15411" l="0" r="85767" t="0"/>
            <a:stretch/>
          </p:blipFill>
          <p:spPr>
            <a:xfrm>
              <a:off x="5359784" y="1406075"/>
              <a:ext cx="716852" cy="2107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30"/>
            <p:cNvPicPr preferRelativeResize="0"/>
            <p:nvPr/>
          </p:nvPicPr>
          <p:blipFill rotWithShape="1">
            <a:blip r:embed="rId4">
              <a:alphaModFix/>
            </a:blip>
            <a:srcRect b="95188" l="0" r="36487" t="0"/>
            <a:stretch/>
          </p:blipFill>
          <p:spPr>
            <a:xfrm>
              <a:off x="5359743" y="1406075"/>
              <a:ext cx="3199050" cy="1198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5" name="Google Shape;215;p30"/>
          <p:cNvPicPr preferRelativeResize="0"/>
          <p:nvPr/>
        </p:nvPicPr>
        <p:blipFill rotWithShape="1">
          <a:blip r:embed="rId5">
            <a:alphaModFix/>
          </a:blip>
          <a:srcRect b="0" l="33480" r="33480" t="0"/>
          <a:stretch/>
        </p:blipFill>
        <p:spPr>
          <a:xfrm>
            <a:off x="4674800" y="2110047"/>
            <a:ext cx="1071000" cy="157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0" title="Grand Opening-Stories-South ATL (1).png"/>
          <p:cNvPicPr preferRelativeResize="0"/>
          <p:nvPr/>
        </p:nvPicPr>
        <p:blipFill rotWithShape="1">
          <a:blip r:embed="rId6">
            <a:alphaModFix/>
          </a:blip>
          <a:srcRect b="9" l="0" r="0" t="9"/>
          <a:stretch/>
        </p:blipFill>
        <p:spPr>
          <a:xfrm>
            <a:off x="4787691" y="2143489"/>
            <a:ext cx="850800" cy="1512300"/>
          </a:xfrm>
          <a:prstGeom prst="roundRect">
            <a:avLst>
              <a:gd fmla="val 10756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 txBox="1"/>
          <p:nvPr>
            <p:ph type="title"/>
          </p:nvPr>
        </p:nvSpPr>
        <p:spPr>
          <a:xfrm>
            <a:off x="311700" y="445025"/>
            <a:ext cx="419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1920">
                <a:latin typeface="Roboto"/>
                <a:ea typeface="Roboto"/>
                <a:cs typeface="Roboto"/>
                <a:sym typeface="Roboto"/>
              </a:rPr>
              <a:t>Grand Opening Package Costs</a:t>
            </a:r>
            <a:endParaRPr b="1" sz="192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192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p31"/>
          <p:cNvSpPr/>
          <p:nvPr/>
        </p:nvSpPr>
        <p:spPr>
          <a:xfrm>
            <a:off x="4585700" y="-25"/>
            <a:ext cx="45582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3" name="Google Shape;22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3852" y="1334315"/>
            <a:ext cx="4190933" cy="2357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1"/>
          <p:cNvPicPr preferRelativeResize="0"/>
          <p:nvPr/>
        </p:nvPicPr>
        <p:blipFill rotWithShape="1">
          <a:blip r:embed="rId4">
            <a:alphaModFix/>
          </a:blip>
          <a:srcRect b="0" l="12076" r="12068" t="0"/>
          <a:stretch/>
        </p:blipFill>
        <p:spPr>
          <a:xfrm>
            <a:off x="5398613" y="1433075"/>
            <a:ext cx="3121402" cy="203927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1"/>
          <p:cNvSpPr txBox="1"/>
          <p:nvPr>
            <p:ph idx="1" type="body"/>
          </p:nvPr>
        </p:nvSpPr>
        <p:spPr>
          <a:xfrm>
            <a:off x="311700" y="1017725"/>
            <a:ext cx="3807600" cy="36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Grand opening package: </a:t>
            </a:r>
            <a:r>
              <a:rPr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one-off cost including:</a:t>
            </a:r>
            <a:endParaRPr sz="1200">
              <a:solidFill>
                <a:srgbClr val="777A7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3370" lvl="0" marL="457200" rtl="0" algn="l">
              <a:spcBef>
                <a:spcPts val="500"/>
              </a:spcBef>
              <a:spcAft>
                <a:spcPts val="0"/>
              </a:spcAft>
              <a:buClr>
                <a:srgbClr val="777A7D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Email for Diamond Partners</a:t>
            </a:r>
            <a:endParaRPr sz="1200">
              <a:solidFill>
                <a:srgbClr val="777A7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3370" lvl="0" marL="457200" rtl="0" algn="l">
              <a:spcBef>
                <a:spcPts val="0"/>
              </a:spcBef>
              <a:spcAft>
                <a:spcPts val="0"/>
              </a:spcAft>
              <a:buClr>
                <a:srgbClr val="777A7D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Social Graphics</a:t>
            </a:r>
            <a:endParaRPr sz="1200">
              <a:solidFill>
                <a:srgbClr val="777A7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3369" lvl="1" marL="914400" rtl="0" algn="l">
              <a:spcBef>
                <a:spcPts val="0"/>
              </a:spcBef>
              <a:spcAft>
                <a:spcPts val="0"/>
              </a:spcAft>
              <a:buClr>
                <a:srgbClr val="777A7D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Event Header</a:t>
            </a:r>
            <a:endParaRPr sz="1200">
              <a:solidFill>
                <a:srgbClr val="777A7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3369" lvl="1" marL="914400" rtl="0" algn="l">
              <a:spcBef>
                <a:spcPts val="0"/>
              </a:spcBef>
              <a:spcAft>
                <a:spcPts val="0"/>
              </a:spcAft>
              <a:buClr>
                <a:srgbClr val="777A7D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5 Stories</a:t>
            </a:r>
            <a:endParaRPr sz="1200">
              <a:solidFill>
                <a:srgbClr val="777A7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3369" lvl="1" marL="914400" rtl="0" algn="l">
              <a:spcBef>
                <a:spcPts val="0"/>
              </a:spcBef>
              <a:spcAft>
                <a:spcPts val="0"/>
              </a:spcAft>
              <a:buClr>
                <a:srgbClr val="777A7D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Ad Creation</a:t>
            </a:r>
            <a:endParaRPr sz="1200">
              <a:solidFill>
                <a:srgbClr val="777A7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3369" lvl="1" marL="914400" rtl="0" algn="l">
              <a:spcBef>
                <a:spcPts val="0"/>
              </a:spcBef>
              <a:spcAft>
                <a:spcPts val="0"/>
              </a:spcAft>
              <a:buClr>
                <a:srgbClr val="777A7D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Crossposting on other platforms</a:t>
            </a:r>
            <a:endParaRPr sz="1200">
              <a:solidFill>
                <a:srgbClr val="777A7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3370" lvl="0" marL="457200" rtl="0" algn="l">
              <a:spcBef>
                <a:spcPts val="0"/>
              </a:spcBef>
              <a:spcAft>
                <a:spcPts val="0"/>
              </a:spcAft>
              <a:buClr>
                <a:srgbClr val="777A7D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Implementation and coordination </a:t>
            </a:r>
            <a:endParaRPr sz="1200">
              <a:solidFill>
                <a:srgbClr val="777A7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3369" lvl="1" marL="914400" rtl="0" algn="l">
              <a:spcBef>
                <a:spcPts val="0"/>
              </a:spcBef>
              <a:spcAft>
                <a:spcPts val="0"/>
              </a:spcAft>
              <a:buClr>
                <a:srgbClr val="777A7D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Facebook event</a:t>
            </a:r>
            <a:endParaRPr sz="1200">
              <a:solidFill>
                <a:srgbClr val="777A7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3369" lvl="1" marL="914400" rtl="0" algn="l">
              <a:spcBef>
                <a:spcPts val="0"/>
              </a:spcBef>
              <a:spcAft>
                <a:spcPts val="0"/>
              </a:spcAft>
              <a:buClr>
                <a:srgbClr val="777A7D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Ads management</a:t>
            </a:r>
            <a:endParaRPr sz="1200">
              <a:solidFill>
                <a:srgbClr val="777A7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3369" lvl="1" marL="914400" rtl="0" algn="l">
              <a:spcBef>
                <a:spcPts val="0"/>
              </a:spcBef>
              <a:spcAft>
                <a:spcPts val="0"/>
              </a:spcAft>
              <a:buClr>
                <a:srgbClr val="777A7D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Reporting</a:t>
            </a:r>
            <a:endParaRPr sz="1200">
              <a:solidFill>
                <a:srgbClr val="777A7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3369" lvl="1" marL="914400" rtl="0" algn="l">
              <a:spcBef>
                <a:spcPts val="0"/>
              </a:spcBef>
              <a:spcAft>
                <a:spcPts val="0"/>
              </a:spcAft>
              <a:buClr>
                <a:srgbClr val="777A7D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Engaging with users on Facebook</a:t>
            </a:r>
            <a:endParaRPr sz="1200">
              <a:solidFill>
                <a:srgbClr val="777A7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777A7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b="1"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A la carte</a:t>
            </a:r>
            <a:r>
              <a:rPr b="1"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one-off cost including:</a:t>
            </a:r>
            <a:endParaRPr sz="1200">
              <a:solidFill>
                <a:srgbClr val="777A7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3370" lvl="0" marL="457200" rtl="0" algn="l">
              <a:spcBef>
                <a:spcPts val="500"/>
              </a:spcBef>
              <a:spcAft>
                <a:spcPts val="0"/>
              </a:spcAft>
              <a:buClr>
                <a:srgbClr val="777A7D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Billboards &amp; Outdoor Signage</a:t>
            </a:r>
            <a:endParaRPr sz="1200">
              <a:solidFill>
                <a:srgbClr val="777A7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3370" lvl="0" marL="457200" rtl="0" algn="l">
              <a:spcBef>
                <a:spcPts val="0"/>
              </a:spcBef>
              <a:spcAft>
                <a:spcPts val="0"/>
              </a:spcAft>
              <a:buClr>
                <a:srgbClr val="777A7D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Storefront &amp; Yard Signs</a:t>
            </a:r>
            <a:endParaRPr sz="1200">
              <a:solidFill>
                <a:srgbClr val="777A7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3370" lvl="0" marL="457200" rtl="0" algn="l">
              <a:spcBef>
                <a:spcPts val="0"/>
              </a:spcBef>
              <a:spcAft>
                <a:spcPts val="0"/>
              </a:spcAft>
              <a:buClr>
                <a:srgbClr val="777A7D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Flyers &amp; Direct Mail</a:t>
            </a:r>
            <a:endParaRPr sz="1200">
              <a:solidFill>
                <a:srgbClr val="777A7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3370" lvl="0" marL="457200" rtl="0" algn="l">
              <a:spcBef>
                <a:spcPts val="0"/>
              </a:spcBef>
              <a:spcAft>
                <a:spcPts val="0"/>
              </a:spcAft>
              <a:buClr>
                <a:srgbClr val="777A7D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Email Marketing Templates</a:t>
            </a:r>
            <a:endParaRPr sz="1200">
              <a:solidFill>
                <a:srgbClr val="777A7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3370" lvl="0" marL="457200" rtl="0" algn="l">
              <a:spcBef>
                <a:spcPts val="0"/>
              </a:spcBef>
              <a:spcAft>
                <a:spcPts val="0"/>
              </a:spcAft>
              <a:buClr>
                <a:srgbClr val="777A7D"/>
              </a:buClr>
              <a:buSzPct val="100000"/>
              <a:buFont typeface="Roboto"/>
              <a:buChar char="○"/>
            </a:pPr>
            <a:r>
              <a:rPr lang="en" sz="12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Chamber of Commerce Flyers &amp; Graphics</a:t>
            </a:r>
            <a:endParaRPr b="1" sz="1200">
              <a:solidFill>
                <a:srgbClr val="777A7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500"/>
              </a:spcBef>
              <a:spcAft>
                <a:spcPts val="1200"/>
              </a:spcAft>
              <a:buNone/>
            </a:pPr>
            <a:r>
              <a:rPr b="1" lang="en" sz="1200" u="sng">
                <a:solidFill>
                  <a:schemeClr val="hlink"/>
                </a:solidFill>
                <a:hlinkClick r:id="rId5"/>
              </a:rPr>
              <a:t>Order Your Grand Opening Assets</a:t>
            </a:r>
            <a:endParaRPr sz="1200">
              <a:solidFill>
                <a:srgbClr val="777A7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6" name="Google Shape;226;p31"/>
          <p:cNvPicPr preferRelativeResize="0"/>
          <p:nvPr/>
        </p:nvPicPr>
        <p:blipFill rotWithShape="1">
          <a:blip r:embed="rId6">
            <a:alphaModFix/>
          </a:blip>
          <a:srcRect b="14453" l="0" r="0" t="272"/>
          <a:stretch/>
        </p:blipFill>
        <p:spPr>
          <a:xfrm>
            <a:off x="7968175" y="1527475"/>
            <a:ext cx="1086600" cy="1795500"/>
          </a:xfrm>
          <a:prstGeom prst="roundRect">
            <a:avLst>
              <a:gd fmla="val 8041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"/>
          <p:cNvSpPr txBox="1"/>
          <p:nvPr>
            <p:ph type="title"/>
          </p:nvPr>
        </p:nvSpPr>
        <p:spPr>
          <a:xfrm>
            <a:off x="311700" y="445025"/>
            <a:ext cx="419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1920">
                <a:latin typeface="Roboto"/>
                <a:ea typeface="Roboto"/>
                <a:cs typeface="Roboto"/>
                <a:sym typeface="Roboto"/>
              </a:rPr>
              <a:t>External Vendors</a:t>
            </a:r>
            <a:endParaRPr b="1" sz="192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192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p32"/>
          <p:cNvSpPr/>
          <p:nvPr/>
        </p:nvSpPr>
        <p:spPr>
          <a:xfrm>
            <a:off x="4585700" y="-25"/>
            <a:ext cx="45582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2"/>
          <p:cNvSpPr txBox="1"/>
          <p:nvPr>
            <p:ph idx="1" type="body"/>
          </p:nvPr>
        </p:nvSpPr>
        <p:spPr>
          <a:xfrm>
            <a:off x="311700" y="1017725"/>
            <a:ext cx="3807600" cy="36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Catering</a:t>
            </a:r>
            <a:r>
              <a:rPr lang="en" sz="1000">
                <a:solidFill>
                  <a:srgbClr val="777A7D"/>
                </a:solidFill>
                <a:latin typeface="Roboto Medium"/>
                <a:ea typeface="Roboto Medium"/>
                <a:cs typeface="Roboto Medium"/>
                <a:sym typeface="Roboto Medium"/>
              </a:rPr>
              <a:t>: light bites &amp; drinks; simple table tent/sign</a:t>
            </a:r>
            <a:endParaRPr sz="1000">
              <a:solidFill>
                <a:srgbClr val="777A7D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Chamber of Commerce</a:t>
            </a:r>
            <a:r>
              <a:rPr lang="en" sz="1000">
                <a:solidFill>
                  <a:srgbClr val="777A7D"/>
                </a:solidFill>
                <a:latin typeface="Roboto Medium"/>
                <a:ea typeface="Roboto Medium"/>
                <a:cs typeface="Roboto Medium"/>
                <a:sym typeface="Roboto Medium"/>
              </a:rPr>
              <a:t>: schedule ribbon cutting; ask for co-promo</a:t>
            </a:r>
            <a:endParaRPr sz="1000">
              <a:solidFill>
                <a:srgbClr val="777A7D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Photographer</a:t>
            </a:r>
            <a:r>
              <a:rPr lang="en" sz="1000">
                <a:solidFill>
                  <a:srgbClr val="777A7D"/>
                </a:solidFill>
                <a:latin typeface="Roboto Medium"/>
                <a:ea typeface="Roboto Medium"/>
                <a:cs typeface="Roboto Medium"/>
                <a:sym typeface="Roboto Medium"/>
              </a:rPr>
              <a:t>: 2–3 hrs day-of to capture storefront, ribbon cut, crowd &amp; demos</a:t>
            </a:r>
            <a:endParaRPr sz="1000">
              <a:solidFill>
                <a:srgbClr val="777A7D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777A7D"/>
                </a:solidFill>
                <a:latin typeface="Roboto"/>
                <a:ea typeface="Roboto"/>
                <a:cs typeface="Roboto"/>
                <a:sym typeface="Roboto"/>
              </a:rPr>
              <a:t>Radio &amp; TV: </a:t>
            </a:r>
            <a:r>
              <a:rPr lang="en" sz="1000">
                <a:solidFill>
                  <a:srgbClr val="777A7D"/>
                </a:solidFill>
                <a:latin typeface="Roboto Medium"/>
                <a:ea typeface="Roboto Medium"/>
                <a:cs typeface="Roboto Medium"/>
                <a:sym typeface="Roboto Medium"/>
              </a:rPr>
              <a:t>Facilitated by Southern Fried Advertising</a:t>
            </a:r>
            <a:endParaRPr sz="1000">
              <a:solidFill>
                <a:srgbClr val="777A7D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777A7D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234" name="Google Shape;23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3852" y="1334315"/>
            <a:ext cx="4190933" cy="2357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2"/>
          <p:cNvPicPr preferRelativeResize="0"/>
          <p:nvPr/>
        </p:nvPicPr>
        <p:blipFill rotWithShape="1">
          <a:blip r:embed="rId4">
            <a:alphaModFix/>
          </a:blip>
          <a:srcRect b="0" l="12076" r="12068" t="0"/>
          <a:stretch/>
        </p:blipFill>
        <p:spPr>
          <a:xfrm>
            <a:off x="5398613" y="1433075"/>
            <a:ext cx="3121402" cy="203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2"/>
          <p:cNvPicPr preferRelativeResize="0"/>
          <p:nvPr/>
        </p:nvPicPr>
        <p:blipFill rotWithShape="1">
          <a:blip r:embed="rId5">
            <a:alphaModFix/>
          </a:blip>
          <a:srcRect b="14453" l="0" r="0" t="272"/>
          <a:stretch/>
        </p:blipFill>
        <p:spPr>
          <a:xfrm>
            <a:off x="7968175" y="1527475"/>
            <a:ext cx="1086600" cy="1795500"/>
          </a:xfrm>
          <a:prstGeom prst="roundRect">
            <a:avLst>
              <a:gd fmla="val 8041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/>
          <p:nvPr>
            <p:ph type="title"/>
          </p:nvPr>
        </p:nvSpPr>
        <p:spPr>
          <a:xfrm>
            <a:off x="311700" y="445025"/>
            <a:ext cx="419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1920">
                <a:latin typeface="Roboto"/>
                <a:ea typeface="Roboto"/>
                <a:cs typeface="Roboto"/>
                <a:sym typeface="Roboto"/>
              </a:rPr>
              <a:t>External Vendor Details</a:t>
            </a:r>
            <a:endParaRPr b="1" sz="192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192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p33"/>
          <p:cNvSpPr/>
          <p:nvPr/>
        </p:nvSpPr>
        <p:spPr>
          <a:xfrm>
            <a:off x="4585700" y="-25"/>
            <a:ext cx="45582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3"/>
          <p:cNvSpPr txBox="1"/>
          <p:nvPr>
            <p:ph idx="1" type="body"/>
          </p:nvPr>
        </p:nvSpPr>
        <p:spPr>
          <a:xfrm>
            <a:off x="311700" y="1017725"/>
            <a:ext cx="3807600" cy="36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77A7D"/>
                </a:solidFill>
                <a:latin typeface="Roboto Medium"/>
                <a:ea typeface="Roboto Medium"/>
                <a:cs typeface="Roboto Medium"/>
                <a:sym typeface="Roboto Medium"/>
              </a:rPr>
              <a:t>Book 2–3 weeks out (Catering, Chamber, Photographer)</a:t>
            </a:r>
            <a:endParaRPr sz="1000">
              <a:solidFill>
                <a:srgbClr val="777A7D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77A7D"/>
                </a:solidFill>
                <a:latin typeface="Roboto Medium"/>
                <a:ea typeface="Roboto Medium"/>
                <a:cs typeface="Roboto Medium"/>
                <a:sym typeface="Roboto Medium"/>
              </a:rPr>
              <a:t>Reconfirm 7 days prior; share run-of-show + shot list 48 hrs prior</a:t>
            </a:r>
            <a:endParaRPr sz="1000">
              <a:solidFill>
                <a:srgbClr val="777A7D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77A7D"/>
                </a:solidFill>
                <a:latin typeface="Roboto Medium"/>
                <a:ea typeface="Roboto Medium"/>
                <a:cs typeface="Roboto Medium"/>
                <a:sym typeface="Roboto Medium"/>
              </a:rPr>
              <a:t>After event: send promo links, invoices, and photo gallery to our team</a:t>
            </a:r>
            <a:endParaRPr sz="1000">
              <a:solidFill>
                <a:srgbClr val="777A7D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rgbClr val="777A7D"/>
                </a:solidFill>
                <a:latin typeface="Roboto Medium"/>
                <a:ea typeface="Roboto Medium"/>
                <a:cs typeface="Roboto Medium"/>
                <a:sym typeface="Roboto Medium"/>
              </a:rPr>
              <a:t>Budget tip: add a $750 / 2-week boost (separate from monthly spend)</a:t>
            </a:r>
            <a:endParaRPr sz="1000">
              <a:solidFill>
                <a:srgbClr val="777A7D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244" name="Google Shape;24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3852" y="1334315"/>
            <a:ext cx="4190933" cy="2357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3"/>
          <p:cNvPicPr preferRelativeResize="0"/>
          <p:nvPr/>
        </p:nvPicPr>
        <p:blipFill rotWithShape="1">
          <a:blip r:embed="rId4">
            <a:alphaModFix/>
          </a:blip>
          <a:srcRect b="0" l="12076" r="12068" t="0"/>
          <a:stretch/>
        </p:blipFill>
        <p:spPr>
          <a:xfrm>
            <a:off x="5398613" y="1433075"/>
            <a:ext cx="3121402" cy="203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3"/>
          <p:cNvPicPr preferRelativeResize="0"/>
          <p:nvPr/>
        </p:nvPicPr>
        <p:blipFill rotWithShape="1">
          <a:blip r:embed="rId5">
            <a:alphaModFix/>
          </a:blip>
          <a:srcRect b="14453" l="0" r="0" t="272"/>
          <a:stretch/>
        </p:blipFill>
        <p:spPr>
          <a:xfrm>
            <a:off x="7968175" y="1527475"/>
            <a:ext cx="1086600" cy="1795500"/>
          </a:xfrm>
          <a:prstGeom prst="roundRect">
            <a:avLst>
              <a:gd fmla="val 8041" name="adj"/>
            </a:avLst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56AAE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EE2F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